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68" r:id="rId4"/>
    <p:sldId id="258" r:id="rId5"/>
    <p:sldId id="259" r:id="rId6"/>
    <p:sldId id="261" r:id="rId7"/>
    <p:sldId id="262" r:id="rId8"/>
    <p:sldId id="264" r:id="rId9"/>
    <p:sldId id="263" r:id="rId10"/>
    <p:sldId id="265" r:id="rId11"/>
    <p:sldId id="269" r:id="rId12"/>
    <p:sldId id="267" r:id="rId13"/>
    <p:sldId id="270" r:id="rId14"/>
    <p:sldId id="271" r:id="rId15"/>
    <p:sldId id="272" r:id="rId16"/>
    <p:sldId id="273" r:id="rId17"/>
    <p:sldId id="266" r:id="rId18"/>
    <p:sldId id="26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1553-5E91-4847-8BE4-287D896D18E6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988A1C0-5AAB-4F2F-A0D5-E437752D93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1553-5E91-4847-8BE4-287D896D18E6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A1C0-5AAB-4F2F-A0D5-E437752D9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988A1C0-5AAB-4F2F-A0D5-E437752D93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1553-5E91-4847-8BE4-287D896D18E6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1553-5E91-4847-8BE4-287D896D18E6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988A1C0-5AAB-4F2F-A0D5-E437752D93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1553-5E91-4847-8BE4-287D896D18E6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988A1C0-5AAB-4F2F-A0D5-E437752D93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41E1553-5E91-4847-8BE4-287D896D18E6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A1C0-5AAB-4F2F-A0D5-E437752D93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1553-5E91-4847-8BE4-287D896D18E6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988A1C0-5AAB-4F2F-A0D5-E437752D93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1553-5E91-4847-8BE4-287D896D18E6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988A1C0-5AAB-4F2F-A0D5-E437752D9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1553-5E91-4847-8BE4-287D896D18E6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88A1C0-5AAB-4F2F-A0D5-E437752D9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988A1C0-5AAB-4F2F-A0D5-E437752D93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1553-5E91-4847-8BE4-287D896D18E6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988A1C0-5AAB-4F2F-A0D5-E437752D93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41E1553-5E91-4847-8BE4-287D896D18E6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41E1553-5E91-4847-8BE4-287D896D18E6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988A1C0-5AAB-4F2F-A0D5-E437752D93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819400"/>
            <a:ext cx="8784976" cy="2985864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584920"/>
          </a:xfrm>
        </p:spPr>
        <p:txBody>
          <a:bodyPr>
            <a:normAutofit/>
          </a:bodyPr>
          <a:lstStyle/>
          <a:p>
            <a:r>
              <a:rPr lang="en-US" dirty="0" smtClean="0"/>
              <a:t>WWW.UFACITY.ME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Решение проблем с ЖКХ</a:t>
            </a:r>
            <a:endParaRPr lang="ru-RU" dirty="0"/>
          </a:p>
        </p:txBody>
      </p:sp>
      <p:pic>
        <p:nvPicPr>
          <p:cNvPr id="1027" name="Picture 3" descr="E:\Работа\Уфасити ми\04-12-2012_23-20-22\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Статистика проблем</a:t>
            </a:r>
            <a:endParaRPr lang="ru-RU" dirty="0"/>
          </a:p>
        </p:txBody>
      </p:sp>
      <p:pic>
        <p:nvPicPr>
          <p:cNvPr id="2050" name="Picture 2" descr="E:\Работа\Уфасити ми\Статистик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84784"/>
            <a:ext cx="4680520" cy="4860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Карта обращений</a:t>
            </a:r>
            <a:endParaRPr lang="ru-RU" dirty="0"/>
          </a:p>
        </p:txBody>
      </p:sp>
      <p:pic>
        <p:nvPicPr>
          <p:cNvPr id="3074" name="Picture 2" descr="E:\Работа\Уфасити ми\кар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484785"/>
            <a:ext cx="7527753" cy="4896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Социальные сети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Группа в </a:t>
            </a:r>
            <a:r>
              <a:rPr lang="ru-RU" dirty="0" err="1" smtClean="0"/>
              <a:t>Вконтакте</a:t>
            </a:r>
            <a:r>
              <a:rPr lang="en-US" dirty="0" smtClean="0"/>
              <a:t> </a:t>
            </a:r>
            <a:r>
              <a:rPr lang="ru-RU" dirty="0" smtClean="0"/>
              <a:t>–</a:t>
            </a:r>
            <a:r>
              <a:rPr lang="en-US" dirty="0" smtClean="0"/>
              <a:t>  </a:t>
            </a:r>
            <a:r>
              <a:rPr lang="ru-RU" dirty="0" smtClean="0"/>
              <a:t>1146</a:t>
            </a:r>
            <a:r>
              <a:rPr lang="en-US" dirty="0" smtClean="0"/>
              <a:t> </a:t>
            </a:r>
            <a:r>
              <a:rPr lang="ru-RU" dirty="0" smtClean="0"/>
              <a:t>участников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Группа в </a:t>
            </a:r>
            <a:r>
              <a:rPr lang="ru-RU" dirty="0" err="1" smtClean="0"/>
              <a:t>Фейсбуке</a:t>
            </a:r>
            <a:r>
              <a:rPr lang="ru-RU" dirty="0" smtClean="0"/>
              <a:t> – 58 участников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err="1" smtClean="0"/>
              <a:t>Твиттер</a:t>
            </a:r>
            <a:r>
              <a:rPr lang="ru-RU" dirty="0" smtClean="0"/>
              <a:t> – 60 читателей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Социальные сети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ownloads\ufacity_me\ufacity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6048672" cy="4536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Социальные сети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ownloads\ufacity_me\ufacity_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328" y="1484784"/>
            <a:ext cx="6145016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Социальные сети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ownloads\ufacity_me\ufacity_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5" y="1499215"/>
            <a:ext cx="6120679" cy="4590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Социальные сети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ownloads\ufacity_me\ufacity_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26711"/>
            <a:ext cx="6120681" cy="4590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Планы на </a:t>
            </a:r>
            <a:r>
              <a:rPr lang="en-US" dirty="0" smtClean="0"/>
              <a:t>2013 </a:t>
            </a:r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Интеграция с другими сайтами</a:t>
            </a:r>
            <a:r>
              <a:rPr lang="en-US" dirty="0" smtClean="0"/>
              <a:t>: </a:t>
            </a:r>
            <a:r>
              <a:rPr lang="ru-RU" dirty="0" smtClean="0"/>
              <a:t>сайт ГЖИ, </a:t>
            </a:r>
            <a:r>
              <a:rPr lang="ru-RU" dirty="0" err="1" smtClean="0"/>
              <a:t>Роспотребнадзора</a:t>
            </a:r>
            <a:r>
              <a:rPr lang="ru-RU" dirty="0" smtClean="0"/>
              <a:t>, администрации города, ГИБДД и т.д.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Интеграция с федеральной ГИС ЖКХ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Расширение базы знаний до уровня проблем городской среды</a:t>
            </a:r>
            <a:r>
              <a:rPr lang="en-US" dirty="0" smtClean="0"/>
              <a:t>;</a:t>
            </a:r>
          </a:p>
          <a:p>
            <a:r>
              <a:rPr lang="ru-RU" dirty="0" smtClean="0"/>
              <a:t>Запуск других гражданских </a:t>
            </a:r>
            <a:r>
              <a:rPr lang="ru-RU" dirty="0" smtClean="0"/>
              <a:t>проектов;</a:t>
            </a:r>
            <a:endParaRPr lang="ru-RU" dirty="0" smtClean="0"/>
          </a:p>
          <a:p>
            <a:r>
              <a:rPr lang="ru-RU" dirty="0" smtClean="0"/>
              <a:t>Подписка на </a:t>
            </a:r>
            <a:r>
              <a:rPr lang="ru-RU" dirty="0" smtClean="0"/>
              <a:t>новости;</a:t>
            </a:r>
            <a:endParaRPr lang="ru-RU" dirty="0" smtClean="0"/>
          </a:p>
          <a:p>
            <a:r>
              <a:rPr lang="ru-RU" dirty="0" smtClean="0"/>
              <a:t>Подключить </a:t>
            </a:r>
            <a:r>
              <a:rPr lang="ru-RU" dirty="0" smtClean="0"/>
              <a:t>депутатов.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Выражаем благодарность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Госсобранию РБ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МЖКХ РБ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ГЖИ РБ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Администрации города Уфы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Союзу домовых комитетов Республики Башкортостан </a:t>
            </a:r>
            <a:r>
              <a:rPr lang="en-US" dirty="0" smtClean="0"/>
              <a:t>“</a:t>
            </a:r>
            <a:r>
              <a:rPr lang="ru-RU" dirty="0" err="1" smtClean="0"/>
              <a:t>Башдомком</a:t>
            </a:r>
            <a:r>
              <a:rPr lang="en-US" dirty="0" smtClean="0"/>
              <a:t>”;</a:t>
            </a:r>
            <a:endParaRPr lang="ru-RU" dirty="0" smtClean="0"/>
          </a:p>
          <a:p>
            <a:r>
              <a:rPr lang="ru-RU" dirty="0" smtClean="0"/>
              <a:t>Информационному агентству </a:t>
            </a:r>
            <a:r>
              <a:rPr lang="en-US" dirty="0" smtClean="0"/>
              <a:t>“</a:t>
            </a:r>
            <a:r>
              <a:rPr lang="ru-RU" dirty="0" err="1" smtClean="0"/>
              <a:t>Башинформ</a:t>
            </a:r>
            <a:r>
              <a:rPr lang="en-US" dirty="0" smtClean="0"/>
              <a:t>”;</a:t>
            </a:r>
            <a:endParaRPr lang="ru-RU" dirty="0" smtClean="0"/>
          </a:p>
          <a:p>
            <a:r>
              <a:rPr lang="ru-RU" dirty="0" smtClean="0"/>
              <a:t>Волонтёрам и всем пользователям сайта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98296"/>
          </a:xfrm>
        </p:spPr>
        <p:txBody>
          <a:bodyPr>
            <a:normAutofit/>
          </a:bodyPr>
          <a:lstStyle/>
          <a:p>
            <a:r>
              <a:rPr lang="ru-RU" dirty="0" smtClean="0"/>
              <a:t>Улучшение качества обслуживания УО;</a:t>
            </a:r>
          </a:p>
          <a:p>
            <a:r>
              <a:rPr lang="ru-RU" dirty="0" smtClean="0"/>
              <a:t>Мониторинг «коммунальных» проблем города;</a:t>
            </a:r>
          </a:p>
          <a:p>
            <a:r>
              <a:rPr lang="ru-RU" dirty="0" smtClean="0"/>
              <a:t>Построение конструктивных и правовых отношений с УО;</a:t>
            </a:r>
          </a:p>
          <a:p>
            <a:r>
              <a:rPr lang="ru-RU" dirty="0" smtClean="0"/>
              <a:t>Проведение всестороннего обучения и развития участников ЖКХ;</a:t>
            </a:r>
          </a:p>
          <a:p>
            <a:r>
              <a:rPr lang="ru-RU" dirty="0" smtClean="0"/>
              <a:t>Развитие гражданского общества в сфере ЖКХ;</a:t>
            </a:r>
          </a:p>
          <a:p>
            <a:r>
              <a:rPr lang="ru-RU" dirty="0" smtClean="0"/>
              <a:t>Прозрачность отношений граждан с УО;</a:t>
            </a:r>
          </a:p>
          <a:p>
            <a:r>
              <a:rPr lang="ru-RU" dirty="0" smtClean="0"/>
              <a:t>Обеспечение сохранности и продления срока службы </a:t>
            </a:r>
            <a:r>
              <a:rPr lang="ru-RU" dirty="0" smtClean="0"/>
              <a:t>МКД.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9829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Систематическое снижение количества «коммунальных» проблем МКД;</a:t>
            </a:r>
          </a:p>
          <a:p>
            <a:r>
              <a:rPr lang="ru-RU" dirty="0" smtClean="0"/>
              <a:t>Систематизация  методов решения проблем собственников жилья МКД; </a:t>
            </a:r>
          </a:p>
          <a:p>
            <a:r>
              <a:rPr lang="ru-RU" dirty="0" smtClean="0"/>
              <a:t>Информационная и правовая поддержка населения в сфере ЖКХ;</a:t>
            </a:r>
          </a:p>
          <a:p>
            <a:r>
              <a:rPr lang="ru-RU" dirty="0" smtClean="0"/>
              <a:t>Мониторинг работы УО;</a:t>
            </a:r>
          </a:p>
          <a:p>
            <a:r>
              <a:rPr lang="ru-RU" dirty="0" smtClean="0"/>
              <a:t>Пропаганда чувства собственности общего имущества;</a:t>
            </a:r>
          </a:p>
          <a:p>
            <a:r>
              <a:rPr lang="ru-RU" dirty="0" smtClean="0"/>
              <a:t>Сокращение барьеров в диалоге «заявитель – исполнитель» за счет интернет обращений.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Алгоритм работы</a:t>
            </a:r>
            <a:r>
              <a:rPr lang="en-US" dirty="0" smtClean="0"/>
              <a:t> </a:t>
            </a:r>
            <a:r>
              <a:rPr lang="ru-RU" dirty="0" smtClean="0"/>
              <a:t>с сайтом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Найти проблему (</a:t>
            </a:r>
            <a:r>
              <a:rPr lang="ru-RU" b="1" dirty="0" smtClean="0"/>
              <a:t>из 51 штук</a:t>
            </a:r>
            <a:r>
              <a:rPr lang="ru-RU" dirty="0" smtClean="0"/>
              <a:t>) в списке на сайте</a:t>
            </a:r>
            <a:r>
              <a:rPr lang="en-US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Прочитать выдержки из законодательства и рекомендации по решению</a:t>
            </a:r>
            <a:r>
              <a:rPr lang="en-US" dirty="0" smtClean="0"/>
              <a:t>;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Позвонить в ОДС, используя полученные знания</a:t>
            </a:r>
            <a:r>
              <a:rPr lang="en-US" dirty="0" smtClean="0"/>
              <a:t>.</a:t>
            </a:r>
          </a:p>
          <a:p>
            <a:pPr marL="514350" indent="-514350">
              <a:buNone/>
            </a:pPr>
            <a:r>
              <a:rPr lang="ru-RU" dirty="0" smtClean="0"/>
              <a:t>      </a:t>
            </a:r>
            <a:r>
              <a:rPr lang="ru-RU" b="1" dirty="0" smtClean="0"/>
              <a:t>или</a:t>
            </a:r>
          </a:p>
          <a:p>
            <a:pPr marL="514350" indent="-514350">
              <a:buNone/>
            </a:pPr>
            <a:r>
              <a:rPr lang="ru-RU" dirty="0" smtClean="0"/>
              <a:t>       Написать заявление в приёмную</a:t>
            </a:r>
            <a:r>
              <a:rPr lang="en-US" dirty="0" smtClean="0"/>
              <a:t> </a:t>
            </a:r>
            <a:r>
              <a:rPr lang="ru-RU" dirty="0" smtClean="0"/>
              <a:t>УК</a:t>
            </a:r>
            <a:r>
              <a:rPr lang="en-US" dirty="0" smtClean="0"/>
              <a:t>.</a:t>
            </a: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      </a:t>
            </a:r>
            <a:r>
              <a:rPr lang="ru-RU" b="1" dirty="0" smtClean="0"/>
              <a:t>или</a:t>
            </a:r>
          </a:p>
          <a:p>
            <a:pPr marL="514350" indent="-514350">
              <a:buNone/>
            </a:pPr>
            <a:r>
              <a:rPr lang="ru-RU" b="1" dirty="0" smtClean="0"/>
              <a:t>       </a:t>
            </a:r>
            <a:r>
              <a:rPr lang="ru-RU" dirty="0" smtClean="0"/>
              <a:t>Написать заявление через сайт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Заявление через сайт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Заявление </a:t>
            </a:r>
            <a:r>
              <a:rPr lang="ru-RU" dirty="0" err="1" smtClean="0"/>
              <a:t>модерируется</a:t>
            </a:r>
            <a:r>
              <a:rPr lang="ru-RU" dirty="0" smtClean="0"/>
              <a:t> и отправляется на сайт МЖКХ РБ в раздел </a:t>
            </a:r>
            <a:r>
              <a:rPr lang="en-US" dirty="0" smtClean="0"/>
              <a:t>“</a:t>
            </a:r>
            <a:r>
              <a:rPr lang="ru-RU" dirty="0" smtClean="0"/>
              <a:t>Народный Контроль</a:t>
            </a:r>
            <a:r>
              <a:rPr lang="en-US" dirty="0" smtClean="0"/>
              <a:t>”;</a:t>
            </a:r>
          </a:p>
          <a:p>
            <a:r>
              <a:rPr lang="ru-RU" dirty="0" smtClean="0"/>
              <a:t>Сотрудник УО скачивает заявление с НК</a:t>
            </a:r>
            <a:r>
              <a:rPr lang="en-US" dirty="0" smtClean="0"/>
              <a:t>;</a:t>
            </a:r>
          </a:p>
          <a:p>
            <a:r>
              <a:rPr lang="ru-RU" dirty="0" smtClean="0"/>
              <a:t>Сайт </a:t>
            </a:r>
            <a:r>
              <a:rPr lang="en-US" dirty="0" err="1" smtClean="0"/>
              <a:t>ufacity.me</a:t>
            </a:r>
            <a:r>
              <a:rPr lang="en-US" dirty="0" smtClean="0"/>
              <a:t> </a:t>
            </a:r>
            <a:r>
              <a:rPr lang="ru-RU" dirty="0" smtClean="0"/>
              <a:t>следит за обновлением статуса заявки на НК и сообщает пользователю об изменениях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Сотрудник УО выкладывает ответ на НК</a:t>
            </a:r>
            <a:r>
              <a:rPr lang="en-US" dirty="0" smtClean="0"/>
              <a:t>;</a:t>
            </a:r>
          </a:p>
          <a:p>
            <a:r>
              <a:rPr lang="ru-RU" dirty="0" smtClean="0"/>
              <a:t>Модераторы </a:t>
            </a:r>
            <a:r>
              <a:rPr lang="en-US" dirty="0" err="1" smtClean="0"/>
              <a:t>ufacity.me</a:t>
            </a:r>
            <a:r>
              <a:rPr lang="en-US" dirty="0" smtClean="0"/>
              <a:t> </a:t>
            </a:r>
            <a:r>
              <a:rPr lang="ru-RU" dirty="0" smtClean="0"/>
              <a:t>просматривают ответ на предмет соответствия законодательству и дают жильцам дальнейшие рекомендации.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Реальный мир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Рабочая группа в Курултае по модернизации договора с УО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Стратегическая сессия Открытого Правительства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Обучение председателей домовых советов совместно с </a:t>
            </a:r>
            <a:r>
              <a:rPr lang="en-US" dirty="0" smtClean="0"/>
              <a:t>“</a:t>
            </a:r>
            <a:r>
              <a:rPr lang="ru-RU" dirty="0" err="1" smtClean="0"/>
              <a:t>Башдомкомом</a:t>
            </a:r>
            <a:r>
              <a:rPr lang="en-US" dirty="0" smtClean="0"/>
              <a:t>”;</a:t>
            </a:r>
            <a:endParaRPr lang="ru-RU" dirty="0" smtClean="0"/>
          </a:p>
          <a:p>
            <a:r>
              <a:rPr lang="ru-RU" dirty="0" smtClean="0"/>
              <a:t>Участие в обсуждения вопросов ЖКХ на республиканском ТВ и в СМИ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Проект </a:t>
            </a:r>
            <a:r>
              <a:rPr lang="en-US" dirty="0" smtClean="0"/>
              <a:t>“</a:t>
            </a:r>
            <a:r>
              <a:rPr lang="ru-RU" dirty="0" err="1" smtClean="0"/>
              <a:t>Блог</a:t>
            </a:r>
            <a:r>
              <a:rPr lang="en-US" dirty="0" smtClean="0"/>
              <a:t>-</a:t>
            </a:r>
            <a:r>
              <a:rPr lang="ru-RU" dirty="0" smtClean="0"/>
              <a:t>патруль</a:t>
            </a:r>
            <a:r>
              <a:rPr lang="en-US" dirty="0" smtClean="0"/>
              <a:t>”;</a:t>
            </a:r>
            <a:endParaRPr lang="ru-RU" dirty="0" smtClean="0"/>
          </a:p>
          <a:p>
            <a:r>
              <a:rPr lang="ru-RU" dirty="0" smtClean="0"/>
              <a:t>Обсуждение с руководством </a:t>
            </a:r>
            <a:r>
              <a:rPr lang="ru-RU" dirty="0" err="1" smtClean="0"/>
              <a:t>Сипайловского</a:t>
            </a:r>
            <a:r>
              <a:rPr lang="ru-RU" dirty="0" smtClean="0"/>
              <a:t> УЖХ путей взаимодействия и улучшения качества </a:t>
            </a:r>
            <a:r>
              <a:rPr lang="ru-RU" dirty="0" smtClean="0"/>
              <a:t>обслуживания.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Отзывы пользователей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107 всего (за шесть месяцев, только на сайте</a:t>
            </a:r>
            <a:r>
              <a:rPr lang="ru-RU" dirty="0" smtClean="0"/>
              <a:t>);</a:t>
            </a:r>
            <a:endParaRPr lang="ru-RU" dirty="0" smtClean="0"/>
          </a:p>
          <a:p>
            <a:r>
              <a:rPr lang="ru-RU" dirty="0" smtClean="0"/>
              <a:t>90 </a:t>
            </a:r>
            <a:r>
              <a:rPr lang="ru-RU" dirty="0" smtClean="0"/>
              <a:t>положительных;</a:t>
            </a:r>
            <a:endParaRPr lang="ru-RU" dirty="0" smtClean="0"/>
          </a:p>
          <a:p>
            <a:r>
              <a:rPr lang="ru-RU" dirty="0" smtClean="0"/>
              <a:t>9 </a:t>
            </a:r>
            <a:r>
              <a:rPr lang="ru-RU" dirty="0" smtClean="0"/>
              <a:t>отрицательных;</a:t>
            </a:r>
            <a:endParaRPr lang="ru-RU" dirty="0" smtClean="0"/>
          </a:p>
          <a:p>
            <a:r>
              <a:rPr lang="ru-RU" dirty="0" smtClean="0"/>
              <a:t>8 </a:t>
            </a:r>
            <a:r>
              <a:rPr lang="ru-RU" dirty="0" smtClean="0"/>
              <a:t>нейтральных.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Статистика заявлений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2292 – </a:t>
            </a:r>
            <a:r>
              <a:rPr lang="ru-RU" dirty="0" smtClean="0"/>
              <a:t>Всего;</a:t>
            </a:r>
            <a:endParaRPr lang="ru-RU" dirty="0" smtClean="0"/>
          </a:p>
          <a:p>
            <a:r>
              <a:rPr lang="ru-RU" dirty="0" smtClean="0"/>
              <a:t>1462 - Ответ </a:t>
            </a:r>
            <a:r>
              <a:rPr lang="ru-RU" dirty="0" smtClean="0"/>
              <a:t>получен;</a:t>
            </a:r>
            <a:endParaRPr lang="ru-RU" dirty="0" smtClean="0"/>
          </a:p>
          <a:p>
            <a:r>
              <a:rPr lang="ru-RU" dirty="0" smtClean="0"/>
              <a:t>566 – </a:t>
            </a:r>
            <a:r>
              <a:rPr lang="ru-RU" dirty="0" smtClean="0"/>
              <a:t>Рассматривается;</a:t>
            </a:r>
            <a:endParaRPr lang="ru-RU" dirty="0" smtClean="0"/>
          </a:p>
          <a:p>
            <a:r>
              <a:rPr lang="ru-RU" dirty="0" smtClean="0"/>
              <a:t>67 – Отклонено </a:t>
            </a:r>
            <a:r>
              <a:rPr lang="ru-RU" dirty="0" smtClean="0"/>
              <a:t>модератором;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536 – вопросов поступило напрямую на </a:t>
            </a:r>
            <a:r>
              <a:rPr lang="ru-RU" dirty="0" smtClean="0"/>
              <a:t>сайт.</a:t>
            </a:r>
            <a:endParaRPr lang="ru-RU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Посещаемость сайта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Июнь 1,181</a:t>
            </a:r>
          </a:p>
          <a:p>
            <a:r>
              <a:rPr lang="ru-RU" dirty="0" smtClean="0"/>
              <a:t>Июль 2,323</a:t>
            </a:r>
          </a:p>
          <a:p>
            <a:r>
              <a:rPr lang="ru-RU" dirty="0" smtClean="0"/>
              <a:t>Август 2,275</a:t>
            </a:r>
          </a:p>
          <a:p>
            <a:r>
              <a:rPr lang="ru-RU" dirty="0" smtClean="0"/>
              <a:t>Сентябрь 3,108</a:t>
            </a:r>
          </a:p>
          <a:p>
            <a:r>
              <a:rPr lang="ru-RU" dirty="0" smtClean="0"/>
              <a:t>Октябрь 3,920</a:t>
            </a:r>
          </a:p>
          <a:p>
            <a:r>
              <a:rPr lang="ru-RU" dirty="0" smtClean="0"/>
              <a:t>Ноябрь 6,739</a:t>
            </a:r>
          </a:p>
          <a:p>
            <a:r>
              <a:rPr lang="ru-RU" dirty="0" smtClean="0"/>
              <a:t>Декабрь 7,259</a:t>
            </a:r>
          </a:p>
          <a:p>
            <a:r>
              <a:rPr lang="ru-RU" dirty="0" smtClean="0"/>
              <a:t>Январь 6,326</a:t>
            </a:r>
          </a:p>
          <a:p>
            <a:r>
              <a:rPr lang="ru-RU" dirty="0" smtClean="0"/>
              <a:t>Февраль 3,119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 descr="E:\Работа\Уфасити ми\1NlVZ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060848"/>
            <a:ext cx="4953000" cy="3486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2012</TotalTime>
  <Words>456</Words>
  <Application>Microsoft Office PowerPoint</Application>
  <PresentationFormat>Экран (4:3)</PresentationFormat>
  <Paragraphs>87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Официальная</vt:lpstr>
      <vt:lpstr>WWW.UFACITY.ME Решение проблем с ЖКХ</vt:lpstr>
      <vt:lpstr>Цели проекта</vt:lpstr>
      <vt:lpstr>Задачи проекта</vt:lpstr>
      <vt:lpstr>Алгоритм работы с сайтом</vt:lpstr>
      <vt:lpstr>Заявление через сайт</vt:lpstr>
      <vt:lpstr>Реальный мир</vt:lpstr>
      <vt:lpstr>Отзывы пользователей</vt:lpstr>
      <vt:lpstr>Статистика заявлений</vt:lpstr>
      <vt:lpstr>Посещаемость сайта</vt:lpstr>
      <vt:lpstr>Статистика проблем</vt:lpstr>
      <vt:lpstr>Карта обращений</vt:lpstr>
      <vt:lpstr>Социальные сети</vt:lpstr>
      <vt:lpstr>Социальные сети</vt:lpstr>
      <vt:lpstr>Социальные сети</vt:lpstr>
      <vt:lpstr>Социальные сети</vt:lpstr>
      <vt:lpstr>Социальные сети</vt:lpstr>
      <vt:lpstr>Планы на 2013 год</vt:lpstr>
      <vt:lpstr>Выражаем благодарность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122</cp:revision>
  <dcterms:created xsi:type="dcterms:W3CDTF">2012-12-02T19:55:52Z</dcterms:created>
  <dcterms:modified xsi:type="dcterms:W3CDTF">2013-02-12T12:00:01Z</dcterms:modified>
</cp:coreProperties>
</file>